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62" d="100"/>
          <a:sy n="62" d="100"/>
        </p:scale>
        <p:origin x="1356" y="5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49" y="1233488"/>
            <a:ext cx="7515617" cy="4602233"/>
          </a:xfrm>
        </p:spPr>
        <p:txBody>
          <a:bodyPr/>
          <a:lstStyle/>
          <a:p>
            <a:r>
              <a:rPr lang="en-US" altLang="en-US" sz="2400" dirty="0"/>
              <a:t>Types of parallelism 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sz="2400" dirty="0"/>
              <a:t>– distributes different subsets of the whole data across multiple cores, same operation on each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sz="2400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 lvl="1">
              <a:defRPr/>
            </a:pPr>
            <a:r>
              <a:rPr lang="en-US" altLang="en-US" sz="2000" i="1" dirty="0">
                <a:cs typeface="ＭＳ Ｐゴシック" charset="-128"/>
              </a:rPr>
              <a:t>S</a:t>
            </a:r>
            <a:r>
              <a:rPr lang="en-US" altLang="en-US" sz="2000" dirty="0">
                <a:cs typeface="ＭＳ Ｐゴシック" charset="-128"/>
              </a:rPr>
              <a:t> is serial portion, </a:t>
            </a:r>
            <a:r>
              <a:rPr lang="en-US" altLang="en-US" sz="2000" i="1" dirty="0">
                <a:cs typeface="ＭＳ Ｐゴシック" charset="-128"/>
              </a:rPr>
              <a:t>N</a:t>
            </a:r>
            <a:r>
              <a:rPr lang="en-US" altLang="en-US" sz="2000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 lvl="1">
              <a:defRPr/>
            </a:pPr>
            <a:r>
              <a:rPr lang="en-US" altLang="en-US" sz="2000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As </a:t>
            </a:r>
            <a:r>
              <a:rPr lang="en-US" altLang="en-US" sz="2000" i="1" dirty="0">
                <a:cs typeface="ＭＳ Ｐゴシック" charset="-128"/>
              </a:rPr>
              <a:t>N</a:t>
            </a:r>
            <a:r>
              <a:rPr lang="en-US" altLang="en-US" sz="2000" dirty="0">
                <a:cs typeface="ＭＳ Ｐゴシック" charset="-128"/>
              </a:rPr>
              <a:t> approaches infinity, speedup approaches </a:t>
            </a:r>
            <a:r>
              <a:rPr lang="en-US" altLang="en-US" sz="2000" dirty="0">
                <a:solidFill>
                  <a:srgbClr val="0000FF"/>
                </a:solidFill>
                <a:cs typeface="ＭＳ Ｐゴシック" charset="-128"/>
              </a:rPr>
              <a:t>1 / </a:t>
            </a:r>
            <a:r>
              <a:rPr lang="en-US" altLang="en-US" sz="2000" i="1" dirty="0">
                <a:solidFill>
                  <a:srgbClr val="0000FF"/>
                </a:solidFill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sz="2000" b="1" dirty="0">
                <a:cs typeface="ＭＳ Ｐゴシック" charset="-128"/>
              </a:rPr>
            </a:br>
            <a:r>
              <a:rPr lang="en-US" altLang="en-US" sz="2000" b="1" dirty="0">
                <a:solidFill>
                  <a:srgbClr val="FF0000"/>
                </a:solidFill>
                <a:cs typeface="ＭＳ Ｐゴシック" charset="-128"/>
              </a:rPr>
              <a:t>Serial portion </a:t>
            </a:r>
            <a:r>
              <a:rPr lang="en-US" altLang="en-US" sz="2000" b="1" dirty="0">
                <a:cs typeface="ＭＳ Ｐゴシック" charset="-128"/>
              </a:rPr>
              <a:t>of an application has disproportionate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9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56" y="2299008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202404"/>
            <a:ext cx="7026965" cy="495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sz="2000" dirty="0"/>
              <a:t>- management done by user-level threads library</a:t>
            </a:r>
          </a:p>
          <a:p>
            <a:r>
              <a:rPr lang="en-US" altLang="en-US" sz="2000" dirty="0"/>
              <a:t>Three primary thread libraries:</a:t>
            </a:r>
          </a:p>
          <a:p>
            <a:pPr lvl="1"/>
            <a:r>
              <a:rPr lang="en-US" altLang="en-US" sz="2000" dirty="0"/>
              <a:t> POSIX </a:t>
            </a:r>
            <a:r>
              <a:rPr lang="en-US" altLang="en-US" sz="2000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sz="2000" dirty="0"/>
              <a:t> Windows threads</a:t>
            </a:r>
          </a:p>
          <a:p>
            <a:pPr lvl="1"/>
            <a:r>
              <a:rPr lang="en-US" altLang="en-US" sz="2000" dirty="0"/>
              <a:t> Java threads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sz="2000" dirty="0"/>
              <a:t>- Supported by the Kernel</a:t>
            </a:r>
          </a:p>
          <a:p>
            <a:r>
              <a:rPr lang="en-US" altLang="en-US" sz="2000" dirty="0"/>
              <a:t>Examples – virtually all general-purpose OS, including:</a:t>
            </a:r>
          </a:p>
          <a:p>
            <a:pPr lvl="1"/>
            <a:r>
              <a:rPr lang="en-US" altLang="en-US" sz="2000" dirty="0"/>
              <a:t>Windows </a:t>
            </a:r>
          </a:p>
          <a:p>
            <a:pPr lvl="1"/>
            <a:r>
              <a:rPr lang="en-US" altLang="en-US" sz="2000" dirty="0"/>
              <a:t>Linux</a:t>
            </a:r>
          </a:p>
          <a:p>
            <a:pPr lvl="1"/>
            <a:r>
              <a:rPr lang="en-US" altLang="en-US" sz="2000" dirty="0"/>
              <a:t>Mac OS X</a:t>
            </a:r>
          </a:p>
          <a:p>
            <a:pPr lvl="1"/>
            <a:r>
              <a:rPr lang="en-US" altLang="en-US" sz="2000" dirty="0"/>
              <a:t>iOS</a:t>
            </a:r>
          </a:p>
          <a:p>
            <a:pPr lvl="1"/>
            <a:r>
              <a:rPr lang="en-US" altLang="en-US" sz="2000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Many-to-One</a:t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One-to-One</a:t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sz="2200" dirty="0"/>
              <a:t>Many user-level threads mapped to single kernel thread</a:t>
            </a:r>
          </a:p>
          <a:p>
            <a:r>
              <a:rPr lang="en-US" altLang="en-US" sz="2200" dirty="0"/>
              <a:t>One thread blocking causes all to block</a:t>
            </a:r>
          </a:p>
          <a:p>
            <a:r>
              <a:rPr lang="en-US" altLang="en-US" sz="2200" dirty="0"/>
              <a:t>Multiple threads may not run in parallel on multicore system because only one may be in kernel at a time</a:t>
            </a:r>
          </a:p>
          <a:p>
            <a:r>
              <a:rPr lang="en-US" altLang="en-US" sz="2200" dirty="0">
                <a:solidFill>
                  <a:srgbClr val="0000FF"/>
                </a:solidFill>
              </a:rPr>
              <a:t>Few</a:t>
            </a:r>
            <a:r>
              <a:rPr lang="en-US" altLang="en-US" sz="2200" dirty="0"/>
              <a:t> systems currently use this model</a:t>
            </a:r>
          </a:p>
          <a:p>
            <a:r>
              <a:rPr lang="en-US" altLang="en-US" sz="2200" dirty="0"/>
              <a:t>Examples:</a:t>
            </a:r>
          </a:p>
          <a:p>
            <a:pPr lvl="1"/>
            <a:r>
              <a:rPr lang="en-US" altLang="en-US" sz="2200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sz="2200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94" y="3592513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sz="2400" dirty="0"/>
              <a:t>Each user-level thread maps to a kernel thread</a:t>
            </a:r>
          </a:p>
          <a:p>
            <a:r>
              <a:rPr lang="en-US" altLang="en-US" sz="2400" dirty="0"/>
              <a:t>Creating a user-level thread creates a kernel thread</a:t>
            </a:r>
          </a:p>
          <a:p>
            <a:r>
              <a:rPr lang="en-US" altLang="en-US" sz="2400" dirty="0"/>
              <a:t>More </a:t>
            </a:r>
            <a:r>
              <a:rPr lang="en-US" altLang="en-US" sz="2400" dirty="0">
                <a:solidFill>
                  <a:srgbClr val="0000FF"/>
                </a:solidFill>
              </a:rPr>
              <a:t>concurrency</a:t>
            </a:r>
            <a:r>
              <a:rPr lang="en-US" altLang="en-US" sz="2400" dirty="0"/>
              <a:t> than many-to-one</a:t>
            </a:r>
          </a:p>
          <a:p>
            <a:r>
              <a:rPr lang="en-US" altLang="en-US" sz="2400" dirty="0"/>
              <a:t>Number of threads per process sometimes restricted due to overhead</a:t>
            </a:r>
          </a:p>
          <a:p>
            <a:r>
              <a:rPr lang="en-US" altLang="en-US" sz="2400" dirty="0"/>
              <a:t>Examples</a:t>
            </a:r>
          </a:p>
          <a:p>
            <a:pPr lvl="1"/>
            <a:r>
              <a:rPr lang="en-US" altLang="en-US" sz="2400" dirty="0"/>
              <a:t>Windows</a:t>
            </a:r>
          </a:p>
          <a:p>
            <a:pPr lvl="1"/>
            <a:r>
              <a:rPr lang="en-US" altLang="en-US" sz="2400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sz="2400" dirty="0"/>
              <a:t>Allows many user level threads to be mapped to many kernel threads</a:t>
            </a:r>
          </a:p>
          <a:p>
            <a:r>
              <a:rPr lang="en-US" altLang="en-US" sz="2400" dirty="0"/>
              <a:t>Allows the OS to create a sufficient number of kernel threads</a:t>
            </a:r>
          </a:p>
          <a:p>
            <a:r>
              <a:rPr lang="en-US" altLang="en-US" sz="2400" dirty="0"/>
              <a:t>Ex: Windows with the </a:t>
            </a:r>
            <a:r>
              <a:rPr lang="en-US" altLang="en-US" sz="2400" i="1" dirty="0" err="1"/>
              <a:t>ThreadFiber</a:t>
            </a:r>
            <a:r>
              <a:rPr lang="en-US" altLang="en-US" sz="2400" dirty="0"/>
              <a:t> package</a:t>
            </a:r>
          </a:p>
          <a:p>
            <a:r>
              <a:rPr lang="en-US" altLang="en-US" sz="2400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43" y="3964609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Overview</a:t>
            </a:r>
          </a:p>
          <a:p>
            <a:r>
              <a:rPr lang="en-US" altLang="en-US" sz="2400" dirty="0"/>
              <a:t>Multicore Programming</a:t>
            </a:r>
          </a:p>
          <a:p>
            <a:r>
              <a:rPr lang="en-US" altLang="en-US" sz="2400" dirty="0"/>
              <a:t>Multithreading Models</a:t>
            </a:r>
          </a:p>
          <a:p>
            <a:r>
              <a:rPr lang="en-US" altLang="en-US" sz="2400" dirty="0"/>
              <a:t>Thread Libraries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Implicit Threading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Threading Issues</a:t>
            </a:r>
          </a:p>
          <a:p>
            <a:r>
              <a:rPr lang="en-US" altLang="en-US" sz="2400" dirty="0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sz="2400" dirty="0"/>
              <a:t>Similar to M:M, except that it allows a user thread to be </a:t>
            </a:r>
            <a:r>
              <a:rPr lang="en-US" altLang="en-US" sz="2400" b="1" dirty="0"/>
              <a:t>bound</a:t>
            </a:r>
            <a:r>
              <a:rPr lang="en-US" altLang="en-US" sz="2400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3366FF"/>
                </a:solidFill>
              </a:rPr>
              <a:t>Thread library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provides programmers with API for creating and managing threads</a:t>
            </a:r>
          </a:p>
          <a:p>
            <a:r>
              <a:rPr lang="en-US" altLang="en-US" sz="2400" dirty="0"/>
              <a:t>Two primary ways of implementing</a:t>
            </a:r>
          </a:p>
          <a:p>
            <a:pPr lvl="1"/>
            <a:r>
              <a:rPr lang="en-US" altLang="en-US" sz="2400" dirty="0"/>
              <a:t>Library entirely in user space</a:t>
            </a:r>
          </a:p>
          <a:p>
            <a:pPr lvl="1"/>
            <a:r>
              <a:rPr lang="en-US" altLang="en-US" sz="2400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sz="2400" dirty="0"/>
              <a:t>May be provided either as user-level or kernel-level</a:t>
            </a:r>
          </a:p>
          <a:p>
            <a:r>
              <a:rPr lang="en-US" altLang="en-US" sz="2400" dirty="0"/>
              <a:t>A POSIX standard (IEEE 1003.1c) API for thread creation and synchronization</a:t>
            </a:r>
          </a:p>
          <a:p>
            <a:r>
              <a:rPr lang="en-US" altLang="en-US" sz="2400" b="1" i="1" dirty="0"/>
              <a:t>Specification</a:t>
            </a:r>
            <a:r>
              <a:rPr lang="en-US" altLang="en-US" sz="2400" dirty="0"/>
              <a:t>, not </a:t>
            </a:r>
            <a:r>
              <a:rPr lang="en-US" altLang="en-US" sz="2400" b="1" i="1" dirty="0"/>
              <a:t>implementation</a:t>
            </a:r>
            <a:endParaRPr lang="en-US" altLang="en-US" sz="2400" dirty="0"/>
          </a:p>
          <a:p>
            <a:pPr lvl="1"/>
            <a:r>
              <a:rPr lang="en-US" altLang="en-US" sz="2400" dirty="0"/>
              <a:t>API specifies behavior of the thread library, implementation is up to development of the library</a:t>
            </a:r>
          </a:p>
          <a:p>
            <a:r>
              <a:rPr lang="en-US" altLang="en-US" sz="2400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E5C53CF-5AAC-49CE-AFCA-BF2B2FA3FA8E}"/>
              </a:ext>
            </a:extLst>
          </p:cNvPr>
          <p:cNvSpPr/>
          <p:nvPr/>
        </p:nvSpPr>
        <p:spPr bwMode="auto">
          <a:xfrm>
            <a:off x="1551397" y="4151787"/>
            <a:ext cx="2784298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pthread_attr_init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BCC394C-500F-4BE4-9DF1-BA75C4008E8F}"/>
              </a:ext>
            </a:extLst>
          </p:cNvPr>
          <p:cNvSpPr/>
          <p:nvPr/>
        </p:nvSpPr>
        <p:spPr bwMode="auto">
          <a:xfrm>
            <a:off x="1551397" y="4621734"/>
            <a:ext cx="2650733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TW" sz="2000" dirty="0" err="1">
                <a:latin typeface="Verdana" charset="0"/>
              </a:rPr>
              <a:t>pthread_create</a:t>
            </a:r>
            <a:r>
              <a:rPr lang="en-US" altLang="zh-TW" sz="2000" dirty="0">
                <a:latin typeface="Verdana" charset="0"/>
              </a:rPr>
              <a:t>(…)</a:t>
            </a:r>
            <a:endParaRPr lang="zh-TW" altLang="en-US" sz="2000" dirty="0">
              <a:latin typeface="Verdana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3AFDFF9-AFF2-461B-9463-3BA1AFB79904}"/>
              </a:ext>
            </a:extLst>
          </p:cNvPr>
          <p:cNvSpPr/>
          <p:nvPr/>
        </p:nvSpPr>
        <p:spPr bwMode="auto">
          <a:xfrm>
            <a:off x="1539926" y="5091681"/>
            <a:ext cx="2261511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pthread_join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6657B84-A7C0-4765-8C0E-8792C48C9994}"/>
              </a:ext>
            </a:extLst>
          </p:cNvPr>
          <p:cNvSpPr/>
          <p:nvPr/>
        </p:nvSpPr>
        <p:spPr bwMode="auto">
          <a:xfrm>
            <a:off x="2115279" y="4023168"/>
            <a:ext cx="2230689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pthread_exit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BEDD0974-AF5F-49A8-8921-FC345EF5A23C}"/>
              </a:ext>
            </a:extLst>
          </p:cNvPr>
          <p:cNvSpPr/>
          <p:nvPr/>
        </p:nvSpPr>
        <p:spPr bwMode="auto">
          <a:xfrm>
            <a:off x="554805" y="2837849"/>
            <a:ext cx="2280863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CreateThread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C5951AE-41C3-457A-BE0A-BE82172E0C33}"/>
              </a:ext>
            </a:extLst>
          </p:cNvPr>
          <p:cNvSpPr/>
          <p:nvPr/>
        </p:nvSpPr>
        <p:spPr bwMode="auto">
          <a:xfrm>
            <a:off x="554805" y="4823031"/>
            <a:ext cx="3501445" cy="431515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WaitForSingleObject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(…);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sz="2400" dirty="0"/>
              <a:t>Java threads are managed by the JVM</a:t>
            </a:r>
          </a:p>
          <a:p>
            <a:r>
              <a:rPr lang="en-US" altLang="en-US" sz="2400" dirty="0"/>
              <a:t>Typically implemented using the threads model provided by underlying OS</a:t>
            </a:r>
          </a:p>
          <a:p>
            <a:r>
              <a:rPr lang="en-US" altLang="en-US" sz="2400" dirty="0"/>
              <a:t>Java threads may be created by:</a:t>
            </a:r>
          </a:p>
          <a:p>
            <a:pPr lvl="1"/>
            <a:r>
              <a:rPr lang="en-US" altLang="en-US" sz="2400" dirty="0"/>
              <a:t>Extending Thread class</a:t>
            </a:r>
          </a:p>
          <a:p>
            <a:pPr lvl="1"/>
            <a:r>
              <a:rPr lang="en-US" altLang="en-US" sz="2400" dirty="0"/>
              <a:t>Implementing the Runnable interface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pPr marL="457200" lvl="1" indent="0">
              <a:buNone/>
            </a:pPr>
            <a:endParaRPr lang="en-US" altLang="en-US" sz="1050" dirty="0"/>
          </a:p>
          <a:p>
            <a:pPr lvl="1"/>
            <a:r>
              <a:rPr lang="en-US" altLang="en-US" sz="2400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18" y="4413250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49" y="1233488"/>
            <a:ext cx="7641811" cy="4530725"/>
          </a:xfrm>
        </p:spPr>
        <p:txBody>
          <a:bodyPr/>
          <a:lstStyle/>
          <a:p>
            <a:r>
              <a:rPr lang="en-US" altLang="en-US" sz="2400" dirty="0"/>
              <a:t>Identify the basic components of a </a:t>
            </a:r>
            <a:r>
              <a:rPr lang="en-US" altLang="en-US" sz="2400" dirty="0">
                <a:solidFill>
                  <a:srgbClr val="0000FF"/>
                </a:solidFill>
              </a:rPr>
              <a:t>thread</a:t>
            </a:r>
            <a:r>
              <a:rPr lang="en-US" altLang="en-US" sz="2400" dirty="0"/>
              <a:t>, and contrast threads with processes</a:t>
            </a:r>
          </a:p>
          <a:p>
            <a:r>
              <a:rPr lang="en-US" altLang="en-US" sz="2400" dirty="0"/>
              <a:t>Describe the benefits and challenges of designing multithreaded applications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Illustrate different approaches to implicit threading including thread pools, fork-join, and Grand Central Dispatch</a:t>
            </a:r>
          </a:p>
          <a:p>
            <a:r>
              <a:rPr lang="en-US" altLang="en-US" sz="2400" dirty="0"/>
              <a:t>Describe how Windows and Linux represent threads</a:t>
            </a:r>
          </a:p>
          <a:p>
            <a:r>
              <a:rPr lang="en-US" altLang="en-US" sz="2400" dirty="0"/>
              <a:t>Design multithreaded applications using the </a:t>
            </a:r>
            <a:r>
              <a:rPr lang="en-US" altLang="en-US" sz="2400" dirty="0" err="1"/>
              <a:t>Pthreads</a:t>
            </a:r>
            <a:r>
              <a:rPr lang="en-US" altLang="en-US" sz="2400" dirty="0"/>
              <a:t>, Java, and Windows </a:t>
            </a:r>
            <a:r>
              <a:rPr lang="en-US" altLang="en-US" sz="2400" dirty="0">
                <a:solidFill>
                  <a:srgbClr val="0000FF"/>
                </a:solidFill>
              </a:rPr>
              <a:t>threading APIs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Rather than explicitly creating threads, Java also allows thread creation around the Executor interface: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The Executor is used as follows: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41" y="26685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91" y="5438286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8009560" cy="4478337"/>
          </a:xfrm>
        </p:spPr>
        <p:txBody>
          <a:bodyPr/>
          <a:lstStyle/>
          <a:p>
            <a:r>
              <a:rPr lang="en-US" altLang="en-US" sz="2400" dirty="0"/>
              <a:t>Growing in popularity as numbers of threads increase, program correctness more difficult with explicit threads</a:t>
            </a:r>
          </a:p>
          <a:p>
            <a:r>
              <a:rPr lang="en-US" altLang="en-US" sz="2400" dirty="0"/>
              <a:t>Creation and management of threads done by compilers and run-time libraries rather than programmers</a:t>
            </a:r>
          </a:p>
          <a:p>
            <a:r>
              <a:rPr lang="en-US" altLang="en-US" sz="2400" dirty="0"/>
              <a:t>Five methods explored</a:t>
            </a:r>
          </a:p>
          <a:p>
            <a:pPr lvl="1"/>
            <a:r>
              <a:rPr lang="en-US" altLang="en-US" sz="2400" dirty="0"/>
              <a:t>Thread Pools</a:t>
            </a:r>
          </a:p>
          <a:p>
            <a:pPr lvl="1"/>
            <a:r>
              <a:rPr lang="en-US" altLang="en-US" sz="2400" dirty="0"/>
              <a:t>Fork-Join</a:t>
            </a:r>
          </a:p>
          <a:p>
            <a:pPr lvl="1"/>
            <a:r>
              <a:rPr lang="en-US" altLang="en-US" sz="2400" dirty="0"/>
              <a:t>OpenMP</a:t>
            </a:r>
          </a:p>
          <a:p>
            <a:pPr lvl="1"/>
            <a:r>
              <a:rPr lang="en-US" altLang="en-US" sz="2400" dirty="0"/>
              <a:t>Grand Central Dispatch</a:t>
            </a:r>
          </a:p>
          <a:p>
            <a:pPr lvl="1"/>
            <a:r>
              <a:rPr lang="en-US" altLang="en-US" sz="2400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sz="2000" dirty="0"/>
              <a:t>Create a number of threads in a pool where they await work</a:t>
            </a:r>
          </a:p>
          <a:p>
            <a:r>
              <a:rPr lang="en-US" altLang="en-US" sz="2000" dirty="0"/>
              <a:t>Advantages:</a:t>
            </a:r>
          </a:p>
          <a:p>
            <a:pPr lvl="1"/>
            <a:r>
              <a:rPr lang="en-US" altLang="en-US" sz="2000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sz="2000" dirty="0"/>
              <a:t>Allows the number of threads in the application(s) to be bound to the size of the pool</a:t>
            </a:r>
          </a:p>
          <a:p>
            <a:pPr lvl="1"/>
            <a:r>
              <a:rPr lang="en-US" altLang="en-US" sz="2000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sz="2000" dirty="0" err="1"/>
              <a:t>i.e.,Tasks</a:t>
            </a:r>
            <a:r>
              <a:rPr lang="en-US" altLang="en-US" sz="2000" dirty="0"/>
              <a:t> could be scheduled to run periodically</a:t>
            </a:r>
          </a:p>
          <a:p>
            <a:r>
              <a:rPr lang="en-US" altLang="en-US" sz="2000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09" y="5001867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190750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Multiple threads (tasks) are </a:t>
            </a:r>
            <a:r>
              <a:rPr lang="en-US" altLang="en-US" sz="2400" b="1" dirty="0"/>
              <a:t>forked</a:t>
            </a:r>
            <a:r>
              <a:rPr lang="en-US" altLang="en-US" sz="2400" dirty="0"/>
              <a:t>, and then </a:t>
            </a:r>
            <a:r>
              <a:rPr lang="en-US" altLang="en-US" sz="2400" b="1" dirty="0"/>
              <a:t>joined</a:t>
            </a:r>
            <a:endParaRPr lang="en-US" altLang="en-US" sz="2400" dirty="0"/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671628" cy="4530725"/>
          </a:xfrm>
        </p:spPr>
        <p:txBody>
          <a:bodyPr/>
          <a:lstStyle/>
          <a:p>
            <a:r>
              <a:rPr lang="en-US" altLang="en-US" sz="2000" dirty="0"/>
              <a:t>Most modern applications are multithreaded</a:t>
            </a:r>
          </a:p>
          <a:p>
            <a:pPr lvl="1"/>
            <a:r>
              <a:rPr lang="en-US" altLang="en-US" sz="2000" dirty="0"/>
              <a:t>Threads run within application</a:t>
            </a:r>
          </a:p>
          <a:p>
            <a:r>
              <a:rPr lang="en-US" altLang="en-US" sz="2000" dirty="0"/>
              <a:t>Multiple tasks with the application can be implemented by separate threads</a:t>
            </a:r>
          </a:p>
          <a:p>
            <a:pPr lvl="1"/>
            <a:r>
              <a:rPr lang="en-US" altLang="en-US" sz="2000" dirty="0"/>
              <a:t>Update display</a:t>
            </a:r>
          </a:p>
          <a:p>
            <a:pPr lvl="1"/>
            <a:r>
              <a:rPr lang="en-US" altLang="en-US" sz="2000" dirty="0"/>
              <a:t>Fetch data</a:t>
            </a:r>
          </a:p>
          <a:p>
            <a:pPr lvl="1"/>
            <a:r>
              <a:rPr lang="en-US" altLang="en-US" sz="2000" dirty="0"/>
              <a:t>Spell checking</a:t>
            </a:r>
          </a:p>
          <a:p>
            <a:pPr lvl="1"/>
            <a:r>
              <a:rPr lang="en-US" altLang="en-US" sz="2000" dirty="0"/>
              <a:t>Answer a network request</a:t>
            </a:r>
          </a:p>
          <a:p>
            <a:r>
              <a:rPr lang="en-US" altLang="en-US" sz="2000" dirty="0"/>
              <a:t>Process creation is heavy-weight while thread creation is light-weight</a:t>
            </a:r>
          </a:p>
          <a:p>
            <a:pPr lvl="1"/>
            <a:r>
              <a:rPr lang="en-US" altLang="en-US" sz="2000" dirty="0"/>
              <a:t>Can simplify code, increase efficiency</a:t>
            </a:r>
          </a:p>
          <a:p>
            <a:r>
              <a:rPr lang="en-US" altLang="en-US" sz="2000" dirty="0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sz="2400" dirty="0"/>
              <a:t>The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sz="2400" dirty="0"/>
              <a:t> is an abstract base class</a:t>
            </a: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400" dirty="0"/>
              <a:t> and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400" dirty="0"/>
              <a:t> classes extend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ForkJoinTask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400" dirty="0"/>
              <a:t> returns a result (via the return value from the </a:t>
            </a:r>
            <a:r>
              <a:rPr lang="en-US" altLang="en-US" sz="2400" b="1" dirty="0">
                <a:latin typeface="Courier New" panose="02070309020205020404" pitchFamily="49" charset="0"/>
              </a:rPr>
              <a:t>compute() </a:t>
            </a:r>
            <a:r>
              <a:rPr lang="en-US" altLang="en-US" sz="2400" dirty="0"/>
              <a:t>method) </a:t>
            </a: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400" dirty="0"/>
              <a:t> does not return a result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3891923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1">
                    <a:lumMod val="75000"/>
                  </a:schemeClr>
                </a:solidFill>
              </a:rPr>
              <a:t>OpenMP</a:t>
            </a:r>
            <a:endParaRPr lang="en-US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sz="2000" dirty="0"/>
              <a:t>Set of compiler directives and an API for C, C++, FORTRAN </a:t>
            </a:r>
          </a:p>
          <a:p>
            <a:r>
              <a:rPr lang="en-US" altLang="en-US" sz="2000" dirty="0"/>
              <a:t>Provides support for parallel programming in shared-memory environments</a:t>
            </a:r>
          </a:p>
          <a:p>
            <a:r>
              <a:rPr lang="en-US" altLang="en-US" sz="2000" dirty="0"/>
              <a:t>Identifies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sz="2000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#pragma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omp</a:t>
            </a:r>
            <a:r>
              <a:rPr lang="en-US" altLang="en-US" sz="2000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8134064" cy="4478338"/>
          </a:xfrm>
        </p:spPr>
        <p:txBody>
          <a:bodyPr/>
          <a:lstStyle/>
          <a:p>
            <a:r>
              <a:rPr lang="en-US" altLang="en-US" sz="2400" dirty="0"/>
              <a:t>Apple technology for macOS and iOS operating systems</a:t>
            </a:r>
          </a:p>
          <a:p>
            <a:r>
              <a:rPr lang="en-US" altLang="en-US" sz="2400" dirty="0"/>
              <a:t>Extensions to C, C++ and Objective-C languages, API, and run-time library</a:t>
            </a:r>
          </a:p>
          <a:p>
            <a:r>
              <a:rPr lang="en-US" altLang="en-US" sz="2400" dirty="0"/>
              <a:t>Allows identification of parallel sections</a:t>
            </a:r>
          </a:p>
          <a:p>
            <a:r>
              <a:rPr lang="en-US" altLang="en-US" sz="2400" dirty="0"/>
              <a:t>Manages most of the details of threading</a:t>
            </a:r>
          </a:p>
          <a:p>
            <a:r>
              <a:rPr lang="en-US" altLang="en-US" sz="2400" dirty="0"/>
              <a:t>Block is in “^{ }” :</a:t>
            </a:r>
            <a:br>
              <a:rPr lang="en-US" altLang="en-US" sz="2400" dirty="0"/>
            </a:br>
            <a:r>
              <a:rPr lang="en-US" altLang="en-US" sz="2400" dirty="0"/>
              <a:t> </a:t>
            </a:r>
            <a:r>
              <a:rPr lang="ro-RO" altLang="en-US" sz="2400" b="1" dirty="0">
                <a:latin typeface="Courier New" panose="02070309020205020404" pitchFamily="49" charset="0"/>
              </a:rPr>
              <a:t>ˆ{ printf("I am a block"); } </a:t>
            </a:r>
            <a:endParaRPr lang="en-US" altLang="en-US" sz="2400" dirty="0"/>
          </a:p>
          <a:p>
            <a:r>
              <a:rPr lang="en-US" altLang="en-US" sz="2400" dirty="0"/>
              <a:t>Blocks placed in dispatch queue</a:t>
            </a:r>
          </a:p>
          <a:p>
            <a:pPr lvl="1"/>
            <a:r>
              <a:rPr lang="en-US" altLang="en-US" sz="2400" dirty="0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sz="2000" dirty="0"/>
              <a:t>Two types of dispatch queues:</a:t>
            </a:r>
          </a:p>
          <a:p>
            <a:pPr lvl="1"/>
            <a:r>
              <a:rPr lang="en-US" altLang="en-US" sz="2000" b="1" dirty="0"/>
              <a:t>serial</a:t>
            </a:r>
            <a:r>
              <a:rPr lang="en-US" altLang="en-US" sz="2000" dirty="0"/>
              <a:t> – blocks removed in FIFO order, queue is per process,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sz="2000" dirty="0"/>
              <a:t>Programmers can create additional serial queues within program</a:t>
            </a:r>
          </a:p>
          <a:p>
            <a:pPr lvl="1"/>
            <a:r>
              <a:rPr lang="en-US" altLang="en-US" sz="2000" b="1" dirty="0"/>
              <a:t>concurrent</a:t>
            </a:r>
            <a:r>
              <a:rPr lang="en-US" altLang="en-US" sz="2000" dirty="0"/>
              <a:t> – removed in FIFO order but several may be removed at a time</a:t>
            </a:r>
          </a:p>
          <a:p>
            <a:pPr lvl="2"/>
            <a:r>
              <a:rPr lang="en-US" altLang="en-US" sz="2000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For the Swift language a task is defined as a closure – similar to a block, minus the caret</a:t>
            </a:r>
          </a:p>
          <a:p>
            <a:r>
              <a:rPr lang="en-US" altLang="en-US" sz="2400" dirty="0"/>
              <a:t>Closures are submitted to the queue using the </a:t>
            </a:r>
            <a:r>
              <a:rPr lang="en-US" altLang="en-US" sz="2400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sz="2400" dirty="0">
                <a:latin typeface="Courier New" panose="02070309020205020404" pitchFamily="49" charset="0"/>
              </a:rPr>
              <a:t>() </a:t>
            </a:r>
            <a:r>
              <a:rPr lang="en-US" altLang="en-US" sz="2400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197363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Template library for designing parallel C++ programs</a:t>
            </a:r>
          </a:p>
          <a:p>
            <a:r>
              <a:rPr lang="en-US" altLang="en-US" sz="2400" dirty="0"/>
              <a:t>A serial version of a simple for loop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The same for loop written using TBB with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sz="2400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96" y="245089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996" y="4813922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sz="2400" dirty="0"/>
              <a:t>Semantics of </a:t>
            </a:r>
            <a:r>
              <a:rPr lang="en-US" altLang="en-US" sz="2400" b="1" dirty="0"/>
              <a:t>fork()</a:t>
            </a:r>
            <a:r>
              <a:rPr lang="en-US" altLang="en-US" sz="2400" dirty="0"/>
              <a:t> and </a:t>
            </a:r>
            <a:r>
              <a:rPr lang="en-US" altLang="en-US" sz="2400" b="1" dirty="0"/>
              <a:t>exec()</a:t>
            </a:r>
            <a:r>
              <a:rPr lang="en-US" altLang="en-US" sz="2400" dirty="0"/>
              <a:t> system calls</a:t>
            </a:r>
            <a:endParaRPr lang="en-US" altLang="en-US" sz="1000" dirty="0"/>
          </a:p>
          <a:p>
            <a:r>
              <a:rPr lang="en-US" altLang="en-US" sz="2400" dirty="0"/>
              <a:t>Signal handling</a:t>
            </a:r>
          </a:p>
          <a:p>
            <a:pPr lvl="1"/>
            <a:r>
              <a:rPr lang="en-US" altLang="en-US" sz="2400" dirty="0"/>
              <a:t>Synchronous and asynchronous</a:t>
            </a:r>
            <a:endParaRPr lang="en-US" altLang="en-US" sz="1000" dirty="0"/>
          </a:p>
          <a:p>
            <a:r>
              <a:rPr lang="en-US" altLang="en-US" sz="2400" dirty="0"/>
              <a:t>Thread cancellation of target thread</a:t>
            </a:r>
          </a:p>
          <a:p>
            <a:pPr lvl="1"/>
            <a:r>
              <a:rPr lang="en-US" altLang="en-US" sz="2400" dirty="0"/>
              <a:t>Asynchronous or deferred</a:t>
            </a:r>
            <a:endParaRPr lang="en-US" altLang="en-US" sz="1000" dirty="0"/>
          </a:p>
          <a:p>
            <a:r>
              <a:rPr lang="en-US" altLang="en-US" sz="2400" dirty="0"/>
              <a:t>Thread-local storage</a:t>
            </a:r>
          </a:p>
          <a:p>
            <a:r>
              <a:rPr lang="en-US" altLang="en-US" sz="2400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 sz="2400" dirty="0"/>
              <a:t>Does </a:t>
            </a:r>
            <a:r>
              <a:rPr lang="en-US" altLang="en-US" sz="2400" b="1" dirty="0">
                <a:latin typeface="Courier New" panose="02070309020205020404" pitchFamily="49" charset="0"/>
              </a:rPr>
              <a:t>fork()</a:t>
            </a:r>
            <a:r>
              <a:rPr lang="en-US" altLang="en-US" sz="2400" dirty="0"/>
              <a:t>duplicate only the calling thread or all threads?</a:t>
            </a:r>
          </a:p>
          <a:p>
            <a:pPr lvl="1"/>
            <a:r>
              <a:rPr lang="en-US" altLang="en-US" sz="2400" dirty="0"/>
              <a:t>Some </a:t>
            </a:r>
            <a:r>
              <a:rPr lang="en-US" altLang="en-US" sz="2400" dirty="0" err="1"/>
              <a:t>UNIXes</a:t>
            </a:r>
            <a:r>
              <a:rPr lang="en-US" altLang="en-US" sz="2400" dirty="0"/>
              <a:t> have two versions of fork</a:t>
            </a:r>
          </a:p>
          <a:p>
            <a:r>
              <a:rPr lang="en-US" altLang="en-US" sz="2400" b="1" dirty="0">
                <a:latin typeface="Courier New" panose="02070309020205020404" pitchFamily="49" charset="0"/>
              </a:rPr>
              <a:t>exec() </a:t>
            </a:r>
            <a:r>
              <a:rPr lang="en-US" altLang="en-US" sz="2400" dirty="0"/>
              <a:t>usually works as normal – replace the running process including all threads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A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sz="2000" dirty="0"/>
              <a:t>Terminating a thread before it has finished</a:t>
            </a:r>
          </a:p>
          <a:p>
            <a:r>
              <a:rPr lang="en-US" altLang="en-US" sz="2000" dirty="0"/>
              <a:t>Thread to be canceled is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sz="2000" dirty="0"/>
              <a:t>Two general approaches:</a:t>
            </a:r>
          </a:p>
          <a:p>
            <a:pPr lvl="1"/>
            <a:r>
              <a:rPr lang="en-US" altLang="en-US" sz="2000" b="1" dirty="0"/>
              <a:t>Asynchronous cancellation</a:t>
            </a:r>
            <a:r>
              <a:rPr lang="en-US" altLang="en-US" sz="2000" dirty="0"/>
              <a:t> terminates the target thread immediately</a:t>
            </a:r>
          </a:p>
          <a:p>
            <a:pPr lvl="1"/>
            <a:r>
              <a:rPr lang="en-US" altLang="en-US" sz="2000" b="1" dirty="0"/>
              <a:t>Deferred cancellation</a:t>
            </a:r>
            <a:r>
              <a:rPr lang="en-US" altLang="en-US" sz="2000" dirty="0"/>
              <a:t> allows the target thread to periodically check if it should be cancelled</a:t>
            </a:r>
          </a:p>
          <a:p>
            <a:r>
              <a:rPr lang="en-US" altLang="en-US" sz="2000" dirty="0" err="1"/>
              <a:t>Pthread</a:t>
            </a:r>
            <a:r>
              <a:rPr lang="en-US" altLang="en-US" sz="2000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52" y="4221507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057275"/>
            <a:ext cx="7847045" cy="4962525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sz="2000" dirty="0"/>
              <a:t>Cancellation only occurs when thread reaches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sz="2000" dirty="0"/>
              <a:t>i.e., </a:t>
            </a: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sz="2000" dirty="0"/>
              <a:t>Then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sz="2000" dirty="0"/>
              <a:t>is invoked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144" y="2013434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Deferred cancellation uses the </a:t>
            </a:r>
            <a:r>
              <a:rPr lang="en-US" altLang="en-US" sz="2400" b="1" dirty="0">
                <a:latin typeface="Courier New" panose="02070309020205020404" pitchFamily="49" charset="0"/>
              </a:rPr>
              <a:t>interrupt()</a:t>
            </a:r>
            <a:r>
              <a:rPr lang="en-US" altLang="en-US" sz="2400" dirty="0"/>
              <a:t> method, which sets the interrupted status of a thread. </a:t>
            </a: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30" y="2101160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526891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sz="2400" dirty="0"/>
              <a:t>) allows each thread to have its own copy of data</a:t>
            </a:r>
          </a:p>
          <a:p>
            <a:r>
              <a:rPr lang="en-US" altLang="en-US" sz="2400" dirty="0"/>
              <a:t>Useful when you do not have control over the thread creation process (i.e., when using a thread pool)</a:t>
            </a:r>
          </a:p>
          <a:p>
            <a:r>
              <a:rPr lang="en-US" altLang="en-US" sz="2400" dirty="0"/>
              <a:t>Different from local variables</a:t>
            </a:r>
          </a:p>
          <a:p>
            <a:pPr lvl="1"/>
            <a:r>
              <a:rPr lang="en-US" altLang="en-US" sz="2400" dirty="0"/>
              <a:t>Local variables visible only during single function invocation</a:t>
            </a:r>
          </a:p>
          <a:p>
            <a:pPr lvl="1"/>
            <a:r>
              <a:rPr lang="en-US" altLang="en-US" sz="2400" dirty="0"/>
              <a:t>TLS visible across function invocations</a:t>
            </a:r>
          </a:p>
          <a:p>
            <a:r>
              <a:rPr lang="en-US" altLang="en-US" sz="2400" dirty="0"/>
              <a:t>Similar to </a:t>
            </a:r>
            <a:r>
              <a:rPr lang="en-US" altLang="en-US" sz="2400" b="1" dirty="0">
                <a:latin typeface="Courier New" panose="02070309020205020404" pitchFamily="49" charset="0"/>
              </a:rPr>
              <a:t>static</a:t>
            </a:r>
            <a:r>
              <a:rPr lang="en-US" altLang="en-US" sz="2400" dirty="0"/>
              <a:t> data</a:t>
            </a:r>
          </a:p>
          <a:p>
            <a:pPr lvl="1"/>
            <a:r>
              <a:rPr lang="en-US" altLang="en-US" sz="2400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 sz="2400" dirty="0"/>
              <a:t>Windows Threads</a:t>
            </a:r>
          </a:p>
          <a:p>
            <a:r>
              <a:rPr lang="en-US" altLang="en-US" sz="2400" dirty="0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sz="2400" dirty="0"/>
              <a:t>Windows API – primary API for Windows applications</a:t>
            </a:r>
          </a:p>
          <a:p>
            <a:r>
              <a:rPr lang="en-US" altLang="en-US" sz="2400" dirty="0"/>
              <a:t>Implements the one-to-one mapping, kernel-level</a:t>
            </a:r>
          </a:p>
          <a:p>
            <a:r>
              <a:rPr lang="en-US" altLang="en-US" sz="2400" dirty="0"/>
              <a:t>Each thread contains</a:t>
            </a:r>
          </a:p>
          <a:p>
            <a:pPr lvl="1"/>
            <a:r>
              <a:rPr lang="en-US" altLang="en-US" sz="2400" dirty="0"/>
              <a:t>A </a:t>
            </a:r>
            <a:r>
              <a:rPr lang="en-US" altLang="en-US" sz="2400"/>
              <a:t>thread ID</a:t>
            </a:r>
            <a:endParaRPr lang="en-US" altLang="en-US" sz="2400" dirty="0"/>
          </a:p>
          <a:p>
            <a:pPr lvl="1"/>
            <a:r>
              <a:rPr lang="en-US" altLang="en-US" sz="2400" dirty="0"/>
              <a:t>Register set representing state of processor</a:t>
            </a:r>
          </a:p>
          <a:p>
            <a:pPr lvl="1"/>
            <a:r>
              <a:rPr lang="en-US" altLang="en-US" sz="2400" dirty="0"/>
              <a:t>Separate user and kernel stacks for when thread runs in user mode or kernel mode</a:t>
            </a:r>
          </a:p>
          <a:p>
            <a:pPr lvl="1"/>
            <a:r>
              <a:rPr lang="en-US" altLang="en-US" sz="2400" dirty="0"/>
              <a:t>Private data storage area used by run-time libraries and dynamic link libraries (DLLs)</a:t>
            </a:r>
          </a:p>
          <a:p>
            <a:r>
              <a:rPr lang="en-US" altLang="en-US" sz="2400" dirty="0"/>
              <a:t>The register set, stacks, and private storage area are known as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sz="2400" dirty="0"/>
              <a:t>The primary data structures of a thread include:</a:t>
            </a:r>
          </a:p>
          <a:p>
            <a:pPr lvl="1"/>
            <a:r>
              <a:rPr lang="en-US" altLang="en-US" sz="2400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sz="2400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sz="2400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Linux refers to them as </a:t>
            </a:r>
            <a:r>
              <a:rPr lang="en-US" altLang="en-US" sz="2000" b="1" i="1" dirty="0">
                <a:cs typeface="ＭＳ Ｐゴシック" charset="-128"/>
              </a:rPr>
              <a:t>tasks</a:t>
            </a:r>
            <a:r>
              <a:rPr lang="en-US" altLang="en-US" sz="2000" dirty="0">
                <a:cs typeface="ＭＳ Ｐゴシック" charset="-128"/>
              </a:rPr>
              <a:t> rather than </a:t>
            </a:r>
            <a:r>
              <a:rPr lang="en-US" altLang="en-US" sz="2000" b="1" i="1" dirty="0">
                <a:cs typeface="ＭＳ Ｐゴシック" charset="-128"/>
              </a:rPr>
              <a:t>threads</a:t>
            </a: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Thread creation is done through 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sz="2000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sz="2000" dirty="0"/>
              <a:t>Flags control behavior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dirty="0">
                <a:cs typeface="Courier New" pitchFamily="49" charset="0"/>
              </a:rPr>
              <a:t>points to process data structures (shared or unique)</a:t>
            </a:r>
            <a:endParaRPr lang="en-US" alt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68" y="3191151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62298" cy="4530725"/>
          </a:xfrm>
        </p:spPr>
        <p:txBody>
          <a:bodyPr/>
          <a:lstStyle/>
          <a:p>
            <a:r>
              <a:rPr lang="en-US" altLang="en-US" sz="2400" b="1" dirty="0"/>
              <a:t>Responsiveness – </a:t>
            </a:r>
            <a:r>
              <a:rPr lang="en-US" altLang="en-US" sz="2400" dirty="0"/>
              <a:t>may allow continued execution if part of process is blocked, especially important for user interfaces</a:t>
            </a:r>
          </a:p>
          <a:p>
            <a:r>
              <a:rPr lang="en-US" altLang="en-US" sz="2400" b="1" dirty="0"/>
              <a:t>Resource Sharing – </a:t>
            </a:r>
            <a:r>
              <a:rPr lang="en-US" altLang="en-US" sz="2400" dirty="0"/>
              <a:t>threads share resources of process, easier than shared memory or message passing</a:t>
            </a:r>
          </a:p>
          <a:p>
            <a:r>
              <a:rPr lang="en-US" altLang="en-US" sz="2400" b="1" dirty="0"/>
              <a:t>Economy – </a:t>
            </a:r>
            <a:r>
              <a:rPr lang="en-US" altLang="en-US" sz="2400" dirty="0"/>
              <a:t>cheaper than process creation, thread switching lower overhead than context switching</a:t>
            </a:r>
          </a:p>
          <a:p>
            <a:r>
              <a:rPr lang="en-US" altLang="en-US" sz="2400" b="1" dirty="0"/>
              <a:t>Scalability – </a:t>
            </a:r>
            <a:r>
              <a:rPr lang="en-US" altLang="en-US" sz="2400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sz="2000" dirty="0"/>
              <a:t> 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sz="2000" dirty="0"/>
              <a:t> systems putting pressure on programmers, challenges include:</a:t>
            </a:r>
          </a:p>
          <a:p>
            <a:pPr lvl="1"/>
            <a:r>
              <a:rPr lang="en-US" altLang="en-US" sz="2000" b="1" dirty="0"/>
              <a:t>Dividing activities</a:t>
            </a:r>
          </a:p>
          <a:p>
            <a:pPr lvl="1"/>
            <a:r>
              <a:rPr lang="en-US" altLang="en-US" sz="2000" b="1" dirty="0"/>
              <a:t>Load balancing</a:t>
            </a:r>
          </a:p>
          <a:p>
            <a:pPr lvl="1"/>
            <a:r>
              <a:rPr lang="en-US" altLang="en-US" sz="2000" b="1" dirty="0"/>
              <a:t>Data splitting</a:t>
            </a:r>
          </a:p>
          <a:p>
            <a:pPr lvl="1"/>
            <a:r>
              <a:rPr lang="en-US" altLang="en-US" sz="2000" b="1" dirty="0"/>
              <a:t>Data dependency</a:t>
            </a:r>
          </a:p>
          <a:p>
            <a:pPr lvl="1"/>
            <a:r>
              <a:rPr lang="en-US" altLang="en-US" sz="2000" b="1" dirty="0"/>
              <a:t>Testing and debugging</a:t>
            </a:r>
          </a:p>
          <a:p>
            <a:r>
              <a:rPr lang="en-US" altLang="en-US" sz="2000" b="1" i="1" dirty="0"/>
              <a:t>Parallelism</a:t>
            </a:r>
            <a:r>
              <a:rPr lang="en-US" altLang="en-US" sz="2000" dirty="0"/>
              <a:t> implies a system can perform more than one task simultaneously</a:t>
            </a:r>
          </a:p>
          <a:p>
            <a:r>
              <a:rPr lang="en-US" altLang="en-US" sz="2000" b="1" i="1" dirty="0">
                <a:solidFill>
                  <a:srgbClr val="0000FF"/>
                </a:solidFill>
              </a:rPr>
              <a:t>Concurrency</a:t>
            </a:r>
            <a:r>
              <a:rPr lang="en-US" altLang="en-US" sz="2000" dirty="0"/>
              <a:t> supports more than one task making progress</a:t>
            </a:r>
          </a:p>
          <a:p>
            <a:pPr lvl="1"/>
            <a:r>
              <a:rPr lang="en-US" altLang="en-US" sz="2000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15590</TotalTime>
  <Words>2108</Words>
  <Application>Microsoft Office PowerPoint</Application>
  <PresentationFormat>如螢幕大小 (4:3)</PresentationFormat>
  <Paragraphs>343</Paragraphs>
  <Slides>63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2" baseType="lpstr">
      <vt:lpstr>Monotype Sorts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Multithreaded C Program</vt:lpstr>
      <vt:lpstr>Windows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簡報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249</cp:revision>
  <cp:lastPrinted>2013-09-10T17:57:57Z</cp:lastPrinted>
  <dcterms:created xsi:type="dcterms:W3CDTF">2011-01-13T23:43:38Z</dcterms:created>
  <dcterms:modified xsi:type="dcterms:W3CDTF">2025-03-04T03:35:55Z</dcterms:modified>
</cp:coreProperties>
</file>